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25184100" cy="36004500"/>
  <p:notesSz cx="6858000" cy="9144000"/>
  <p:embeddedFontLst>
    <p:embeddedFont>
      <p:font typeface="Agency FB" panose="020B0503020202020204" pitchFamily="34" charset="0"/>
      <p:regular r:id="rId3"/>
      <p:bold r:id="rId4"/>
    </p:embeddedFont>
    <p:embeddedFont>
      <p:font typeface="Aptos Black" panose="020B0004020202020204" pitchFamily="34" charset="0"/>
      <p:bold r:id="rId5"/>
      <p:boldItalic r:id="rId6"/>
    </p:embeddedFont>
    <p:embeddedFont>
      <p:font typeface="Arial Bold" panose="020B0604020202020204" charset="0"/>
      <p:regular r:id="rId7"/>
      <p:bold r:id="rId8"/>
    </p:embeddedFont>
    <p:embeddedFont>
      <p:font typeface="TT Rounds Condensed Bold" panose="020B0604020202020204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48B"/>
    <a:srgbClr val="F29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30" d="100"/>
          <a:sy n="30" d="100"/>
        </p:scale>
        <p:origin x="326" y="-48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viewProps" Target="viewProps.xml"/><Relationship Id="rId5" Type="http://schemas.openxmlformats.org/officeDocument/2006/relationships/font" Target="fonts/font3.fntdata"/><Relationship Id="rId10" Type="http://schemas.openxmlformats.org/officeDocument/2006/relationships/presProps" Target="presProps.xml"/><Relationship Id="rId4" Type="http://schemas.openxmlformats.org/officeDocument/2006/relationships/font" Target="fonts/font2.fntdata"/><Relationship Id="rId9" Type="http://schemas.openxmlformats.org/officeDocument/2006/relationships/font" Target="fonts/font7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76200" y="33730149"/>
            <a:ext cx="25354817" cy="1826066"/>
          </a:xfrm>
          <a:custGeom>
            <a:avLst/>
            <a:gdLst/>
            <a:ahLst/>
            <a:cxnLst/>
            <a:rect l="l" t="t" r="r" b="b"/>
            <a:pathLst>
              <a:path w="25354817" h="1826066">
                <a:moveTo>
                  <a:pt x="0" y="0"/>
                </a:moveTo>
                <a:lnTo>
                  <a:pt x="25354817" y="0"/>
                </a:lnTo>
                <a:lnTo>
                  <a:pt x="25354817" y="1826066"/>
                </a:lnTo>
                <a:lnTo>
                  <a:pt x="0" y="1826066"/>
                </a:lnTo>
                <a:lnTo>
                  <a:pt x="0" y="0"/>
                </a:lnTo>
                <a:close/>
              </a:path>
            </a:pathLst>
          </a:custGeom>
          <a:solidFill>
            <a:srgbClr val="F29100"/>
          </a:solidFill>
          <a:ln>
            <a:solidFill>
              <a:srgbClr val="F29100"/>
            </a:solidFill>
          </a:ln>
        </p:spPr>
        <p:txBody>
          <a:bodyPr/>
          <a:lstStyle/>
          <a:p>
            <a:endParaRPr lang="pt-BR" dirty="0"/>
          </a:p>
        </p:txBody>
      </p:sp>
      <p:sp>
        <p:nvSpPr>
          <p:cNvPr id="5" name="Freeform 5" descr="C:\Users\David\Desktop\UFPB\ccnec ufpb\papers.co-vc96-triangle-of-blue-patterns-15-wallpaper.jpg"/>
          <p:cNvSpPr/>
          <p:nvPr/>
        </p:nvSpPr>
        <p:spPr>
          <a:xfrm>
            <a:off x="1570415" y="17562462"/>
            <a:ext cx="4667250" cy="4152900"/>
          </a:xfrm>
          <a:custGeom>
            <a:avLst/>
            <a:gdLst/>
            <a:ahLst/>
            <a:cxnLst/>
            <a:rect l="l" t="t" r="r" b="b"/>
            <a:pathLst>
              <a:path w="4667250" h="4152900">
                <a:moveTo>
                  <a:pt x="0" y="0"/>
                </a:moveTo>
                <a:lnTo>
                  <a:pt x="4667250" y="0"/>
                </a:lnTo>
                <a:lnTo>
                  <a:pt x="4667250" y="4152900"/>
                </a:lnTo>
                <a:lnTo>
                  <a:pt x="0" y="4152900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6" name="Freeform 6" descr="C:\Users\David\Desktop\UFPB\ccnec ufpb\papers.co-vc96-triangle-of-blue-patterns-15-wallpaper.jpg"/>
          <p:cNvSpPr/>
          <p:nvPr/>
        </p:nvSpPr>
        <p:spPr>
          <a:xfrm>
            <a:off x="6648450" y="21715362"/>
            <a:ext cx="4524375" cy="4019550"/>
          </a:xfrm>
          <a:custGeom>
            <a:avLst/>
            <a:gdLst/>
            <a:ahLst/>
            <a:cxnLst/>
            <a:rect l="l" t="t" r="r" b="b"/>
            <a:pathLst>
              <a:path w="4524375" h="4019550">
                <a:moveTo>
                  <a:pt x="0" y="0"/>
                </a:moveTo>
                <a:lnTo>
                  <a:pt x="4524375" y="0"/>
                </a:lnTo>
                <a:lnTo>
                  <a:pt x="4524375" y="4019550"/>
                </a:lnTo>
                <a:lnTo>
                  <a:pt x="0" y="4019550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/>
          <a:lstStyle/>
          <a:p>
            <a:endParaRPr lang="pt-BR"/>
          </a:p>
        </p:txBody>
      </p:sp>
      <p:sp>
        <p:nvSpPr>
          <p:cNvPr id="7" name="Freeform 7" descr="C:\Users\David\Desktop\UFPB\ccnec ufpb\papers.co-vc96-triangle-of-blue-patterns-15-wallpaper.jpg"/>
          <p:cNvSpPr/>
          <p:nvPr/>
        </p:nvSpPr>
        <p:spPr>
          <a:xfrm>
            <a:off x="13115430" y="14913093"/>
            <a:ext cx="4524375" cy="4019550"/>
          </a:xfrm>
          <a:custGeom>
            <a:avLst/>
            <a:gdLst/>
            <a:ahLst/>
            <a:cxnLst/>
            <a:rect l="l" t="t" r="r" b="b"/>
            <a:pathLst>
              <a:path w="4524375" h="4019550">
                <a:moveTo>
                  <a:pt x="0" y="0"/>
                </a:moveTo>
                <a:lnTo>
                  <a:pt x="4524375" y="0"/>
                </a:lnTo>
                <a:lnTo>
                  <a:pt x="4524375" y="4019550"/>
                </a:lnTo>
                <a:lnTo>
                  <a:pt x="0" y="4019550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/>
          <a:lstStyle/>
          <a:p>
            <a:endParaRPr lang="pt-BR"/>
          </a:p>
        </p:txBody>
      </p:sp>
      <p:sp>
        <p:nvSpPr>
          <p:cNvPr id="8" name="Freeform 8" descr="C:\Users\David\Desktop\UFPB\ccnec ufpb\papers.co-vc96-triangle-of-blue-patterns-15-wallpaper.jpg"/>
          <p:cNvSpPr/>
          <p:nvPr/>
        </p:nvSpPr>
        <p:spPr>
          <a:xfrm>
            <a:off x="19691004" y="14900380"/>
            <a:ext cx="4524375" cy="4019550"/>
          </a:xfrm>
          <a:custGeom>
            <a:avLst/>
            <a:gdLst/>
            <a:ahLst/>
            <a:cxnLst/>
            <a:rect l="l" t="t" r="r" b="b"/>
            <a:pathLst>
              <a:path w="4524375" h="4019550">
                <a:moveTo>
                  <a:pt x="0" y="0"/>
                </a:moveTo>
                <a:lnTo>
                  <a:pt x="4524375" y="0"/>
                </a:lnTo>
                <a:lnTo>
                  <a:pt x="4524375" y="4019550"/>
                </a:lnTo>
                <a:lnTo>
                  <a:pt x="0" y="4019550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/>
          <a:lstStyle/>
          <a:p>
            <a:endParaRPr lang="pt-BR"/>
          </a:p>
        </p:txBody>
      </p:sp>
      <p:sp>
        <p:nvSpPr>
          <p:cNvPr id="14" name="Freeform 14"/>
          <p:cNvSpPr/>
          <p:nvPr/>
        </p:nvSpPr>
        <p:spPr>
          <a:xfrm>
            <a:off x="1106338" y="448286"/>
            <a:ext cx="4950580" cy="3257692"/>
          </a:xfrm>
          <a:custGeom>
            <a:avLst/>
            <a:gdLst/>
            <a:ahLst/>
            <a:cxnLst/>
            <a:rect l="l" t="t" r="r" b="b"/>
            <a:pathLst>
              <a:path w="4010025" h="2847975">
                <a:moveTo>
                  <a:pt x="0" y="0"/>
                </a:moveTo>
                <a:lnTo>
                  <a:pt x="4010025" y="0"/>
                </a:lnTo>
                <a:lnTo>
                  <a:pt x="4010025" y="2847975"/>
                </a:lnTo>
                <a:lnTo>
                  <a:pt x="0" y="28479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841" b="-1837"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15" name="Freeform 15"/>
          <p:cNvSpPr/>
          <p:nvPr/>
        </p:nvSpPr>
        <p:spPr>
          <a:xfrm>
            <a:off x="8153152" y="838200"/>
            <a:ext cx="9924555" cy="2063317"/>
          </a:xfrm>
          <a:custGeom>
            <a:avLst/>
            <a:gdLst/>
            <a:ahLst/>
            <a:cxnLst/>
            <a:rect l="l" t="t" r="r" b="b"/>
            <a:pathLst>
              <a:path w="7896225" h="1619250">
                <a:moveTo>
                  <a:pt x="0" y="0"/>
                </a:moveTo>
                <a:lnTo>
                  <a:pt x="7896225" y="0"/>
                </a:lnTo>
                <a:lnTo>
                  <a:pt x="7896225" y="1619250"/>
                </a:lnTo>
                <a:lnTo>
                  <a:pt x="0" y="16192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1" name="Freeform 21" descr="Uma imagem contendo Texto  Descrição gerada automaticamente"/>
          <p:cNvSpPr/>
          <p:nvPr/>
        </p:nvSpPr>
        <p:spPr>
          <a:xfrm>
            <a:off x="20491783" y="838952"/>
            <a:ext cx="2922813" cy="2190750"/>
          </a:xfrm>
          <a:custGeom>
            <a:avLst/>
            <a:gdLst/>
            <a:ahLst/>
            <a:cxnLst/>
            <a:rect l="l" t="t" r="r" b="b"/>
            <a:pathLst>
              <a:path w="2922813" h="2190750">
                <a:moveTo>
                  <a:pt x="0" y="0"/>
                </a:moveTo>
                <a:lnTo>
                  <a:pt x="2922813" y="0"/>
                </a:lnTo>
                <a:lnTo>
                  <a:pt x="2922813" y="2190750"/>
                </a:lnTo>
                <a:lnTo>
                  <a:pt x="0" y="219075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46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3" name="TextBox 23"/>
          <p:cNvSpPr txBox="1"/>
          <p:nvPr/>
        </p:nvSpPr>
        <p:spPr>
          <a:xfrm>
            <a:off x="1389939" y="28024862"/>
            <a:ext cx="9569701" cy="5078121"/>
          </a:xfrm>
          <a:prstGeom prst="rect">
            <a:avLst/>
          </a:prstGeom>
          <a:solidFill>
            <a:srgbClr val="FFC000"/>
          </a:solidFill>
          <a:ln>
            <a:solidFill>
              <a:srgbClr val="0A548B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199" b="1" u="sng" dirty="0">
                <a:solidFill>
                  <a:srgbClr val="0A548B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FORMATAÇÃO </a:t>
            </a:r>
          </a:p>
          <a:p>
            <a:pPr algn="ctr">
              <a:lnSpc>
                <a:spcPct val="150000"/>
              </a:lnSpc>
            </a:pPr>
            <a:r>
              <a:rPr lang="pt-BR" sz="3199" b="1" dirty="0">
                <a:solidFill>
                  <a:srgbClr val="0A548B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TAMANHO DE IMPRESSÃO DO BANNER:</a:t>
            </a:r>
          </a:p>
          <a:p>
            <a:pPr algn="ctr">
              <a:lnSpc>
                <a:spcPct val="150000"/>
              </a:lnSpc>
            </a:pPr>
            <a:r>
              <a:rPr lang="pt-BR" sz="3199" b="1" u="sng" dirty="0">
                <a:solidFill>
                  <a:srgbClr val="0A548B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LARGURA 0,90cm x ALTURA 1,20cm </a:t>
            </a:r>
          </a:p>
          <a:p>
            <a:pPr algn="l">
              <a:lnSpc>
                <a:spcPct val="150000"/>
              </a:lnSpc>
            </a:pPr>
            <a:r>
              <a:rPr lang="pt-BR" sz="3199" dirty="0">
                <a:solidFill>
                  <a:srgbClr val="0A548B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Fonte: Arial ou Times New </a:t>
            </a:r>
            <a:r>
              <a:rPr lang="pt-BR" sz="3199" dirty="0" err="1">
                <a:solidFill>
                  <a:srgbClr val="0A548B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Romam</a:t>
            </a:r>
            <a:r>
              <a:rPr lang="pt-BR" sz="3199" dirty="0">
                <a:solidFill>
                  <a:srgbClr val="0A548B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</a:t>
            </a:r>
          </a:p>
          <a:p>
            <a:pPr algn="l">
              <a:lnSpc>
                <a:spcPct val="150000"/>
              </a:lnSpc>
            </a:pPr>
            <a:r>
              <a:rPr lang="pt-BR" sz="3199" dirty="0">
                <a:solidFill>
                  <a:srgbClr val="0A548B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Tamanho da fonte: </a:t>
            </a:r>
            <a:r>
              <a:rPr lang="pt-BR" sz="3199" b="1" u="sng" dirty="0">
                <a:solidFill>
                  <a:srgbClr val="0A548B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mínimo </a:t>
            </a:r>
            <a:r>
              <a:rPr lang="pt-BR" sz="3199" b="1" u="sng" dirty="0">
                <a:solidFill>
                  <a:srgbClr val="0A548B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32 </a:t>
            </a:r>
          </a:p>
          <a:p>
            <a:pPr algn="l">
              <a:lnSpc>
                <a:spcPct val="150000"/>
              </a:lnSpc>
            </a:pPr>
            <a:r>
              <a:rPr lang="pt-BR" sz="3199" dirty="0">
                <a:solidFill>
                  <a:srgbClr val="0A548B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Justificado e os Parágrafos com espaço a esquerda</a:t>
            </a:r>
          </a:p>
          <a:p>
            <a:pPr algn="l">
              <a:lnSpc>
                <a:spcPct val="150000"/>
              </a:lnSpc>
            </a:pPr>
            <a:r>
              <a:rPr lang="pt-BR" sz="3199" dirty="0">
                <a:solidFill>
                  <a:srgbClr val="0A548B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Todas as imagens devem ter legenda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818806" y="13234134"/>
            <a:ext cx="11219631" cy="146193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823"/>
              </a:lnSpc>
            </a:pPr>
            <a:r>
              <a:rPr lang="pt-BR" sz="3199" b="1" dirty="0">
                <a:solidFill>
                  <a:srgbClr val="000000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METODOLOGIA</a:t>
            </a:r>
          </a:p>
          <a:p>
            <a:pPr algn="l">
              <a:lnSpc>
                <a:spcPts val="3823"/>
              </a:lnSpc>
            </a:pPr>
            <a:r>
              <a:rPr lang="pt-BR" sz="3199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Apresentar descritivamente a forma como foi construído o trabalho na parte teórica e prática da UC para a Avaliação A3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806031" y="8934450"/>
            <a:ext cx="11213357" cy="146193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823"/>
              </a:lnSpc>
            </a:pPr>
            <a:r>
              <a:rPr lang="en-US" sz="3199" b="1" dirty="0">
                <a:solidFill>
                  <a:srgbClr val="000000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INTRODUÇÃO</a:t>
            </a:r>
          </a:p>
          <a:p>
            <a:pPr algn="l">
              <a:lnSpc>
                <a:spcPts val="3823"/>
              </a:lnSpc>
            </a:pPr>
            <a:r>
              <a:rPr lang="pt-BR" sz="3199" spc="15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Dissertar teoricamente (com citação direta) sobre a temática abordada </a:t>
            </a:r>
            <a:r>
              <a:rPr lang="pt-BR" sz="3199" spc="38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na UC </a:t>
            </a:r>
            <a:r>
              <a:rPr lang="pt-BR" sz="3199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para a Avaliação A3.</a:t>
            </a:r>
            <a:endParaRPr lang="pt-BR" sz="3199" spc="15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1197035" y="13996426"/>
            <a:ext cx="115224" cy="8673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301"/>
              </a:lnSpc>
            </a:pPr>
            <a:r>
              <a:rPr lang="en-US" sz="31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799756" y="11076790"/>
            <a:ext cx="11219631" cy="1476943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BR" sz="3199" b="1" dirty="0">
                <a:solidFill>
                  <a:srgbClr val="000000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OBJETIVO</a:t>
            </a:r>
          </a:p>
          <a:p>
            <a:pPr algn="just"/>
            <a:r>
              <a:rPr lang="pt-BR" sz="3199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Construir textualmente um objetivo geral articulado a temática e a prática da UC para a Avaliação A3.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3115430" y="8862924"/>
            <a:ext cx="11192589" cy="1949252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823"/>
              </a:lnSpc>
            </a:pPr>
            <a:r>
              <a:rPr lang="en-US" sz="3150" b="1" dirty="0">
                <a:solidFill>
                  <a:srgbClr val="000000"/>
                </a:solidFill>
                <a:latin typeface="Arial"/>
                <a:ea typeface="Arial Bold"/>
                <a:cs typeface="Arial"/>
                <a:sym typeface="Arial Bold"/>
              </a:rPr>
              <a:t>RESULTADOS E DISCUSSÃO</a:t>
            </a:r>
            <a:endParaRPr lang="en-US" sz="3199" b="1" dirty="0">
              <a:solidFill>
                <a:srgbClr val="000000"/>
              </a:solidFill>
              <a:latin typeface="Arial" panose="020B0604020202020204" pitchFamily="34" charset="0"/>
              <a:ea typeface="Arial Bold"/>
              <a:cs typeface="Arial" panose="020B0604020202020204" pitchFamily="34" charset="0"/>
              <a:sym typeface="Arial Bold"/>
            </a:endParaRPr>
          </a:p>
          <a:p>
            <a:pPr algn="just">
              <a:lnSpc>
                <a:spcPts val="3823"/>
              </a:lnSpc>
            </a:pPr>
            <a:r>
              <a:rPr lang="pt-BR" sz="3199" spc="38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Apresentar os resultados de forma descritiva que possam evidenciar a parte prática das pesquisas e estudos realizadas na UC </a:t>
            </a:r>
            <a:r>
              <a:rPr lang="pt-BR" sz="3199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para a Avaliação A3.</a:t>
            </a:r>
            <a:endParaRPr lang="pt-BR" sz="3199" spc="38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36" name="TextBox 36"/>
          <p:cNvSpPr txBox="1"/>
          <p:nvPr/>
        </p:nvSpPr>
        <p:spPr>
          <a:xfrm>
            <a:off x="13022790" y="24647434"/>
            <a:ext cx="11192589" cy="1949252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823"/>
              </a:lnSpc>
            </a:pPr>
            <a:r>
              <a:rPr lang="pt-BR" sz="3199" b="1" dirty="0">
                <a:solidFill>
                  <a:srgbClr val="000000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CONSIDERAÇÕES FINAIS</a:t>
            </a:r>
          </a:p>
          <a:p>
            <a:pPr algn="l">
              <a:lnSpc>
                <a:spcPts val="3823"/>
              </a:lnSpc>
            </a:pPr>
            <a:r>
              <a:rPr lang="pt-BR" sz="3199" spc="57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Dissertar sobre a importância da temática para a formação profissional na categoria, como também da UC </a:t>
            </a:r>
            <a:r>
              <a:rPr lang="pt-BR" sz="3199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para a Avaliação A3</a:t>
            </a:r>
            <a:endParaRPr lang="pt-BR" sz="3199" spc="57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37" name="TextBox 37"/>
          <p:cNvSpPr txBox="1"/>
          <p:nvPr/>
        </p:nvSpPr>
        <p:spPr>
          <a:xfrm>
            <a:off x="13115430" y="27281430"/>
            <a:ext cx="11192589" cy="1949252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823"/>
              </a:lnSpc>
            </a:pPr>
            <a:r>
              <a:rPr lang="en-US" sz="3199" b="1" dirty="0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REFERÊNCIAS</a:t>
            </a:r>
          </a:p>
          <a:p>
            <a:pPr algn="just">
              <a:lnSpc>
                <a:spcPts val="3823"/>
              </a:lnSpc>
            </a:pPr>
            <a:r>
              <a:rPr lang="pt-BR" sz="3199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Listar nas normas da ABNT (autor, título, cidade, editora, ano, disponível em, acesso em) e em ordem alfabética, todos os materiais utilizados para referenciar a autoria do trabalho. 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8095087" y="34217508"/>
            <a:ext cx="7848600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8000" b="1" spc="44" dirty="0">
                <a:solidFill>
                  <a:srgbClr val="0A548B"/>
                </a:solidFill>
                <a:latin typeface="TT Rounds Condensed Bold"/>
                <a:ea typeface="TT Rounds Condensed Bold"/>
                <a:cs typeface="TT Rounds Condensed Bold"/>
                <a:sym typeface="TT Rounds Condensed Bold"/>
              </a:rPr>
              <a:t>V I V A  F P B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806031" y="4049231"/>
            <a:ext cx="23501988" cy="4065215"/>
          </a:xfrm>
          <a:prstGeom prst="rect">
            <a:avLst/>
          </a:prstGeom>
          <a:ln w="57150">
            <a:solidFill>
              <a:srgbClr val="FFC000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599"/>
              </a:lnSpc>
            </a:pPr>
            <a:r>
              <a:rPr lang="pt-BR" sz="3999" b="1" noProof="0" dirty="0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TÍTULO DO TRABALHO</a:t>
            </a:r>
          </a:p>
          <a:p>
            <a:pPr algn="l">
              <a:lnSpc>
                <a:spcPts val="5599"/>
              </a:lnSpc>
            </a:pPr>
            <a:endParaRPr lang="pt-BR" sz="3999" b="1" noProof="0" dirty="0">
              <a:solidFill>
                <a:srgbClr val="0000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algn="l">
              <a:lnSpc>
                <a:spcPts val="4050"/>
              </a:lnSpc>
            </a:pPr>
            <a:r>
              <a:rPr lang="pt-BR" sz="3200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Nome completo da/o aluna/o e RA, colocar em ordem alfabética</a:t>
            </a:r>
          </a:p>
          <a:p>
            <a:pPr algn="l">
              <a:lnSpc>
                <a:spcPts val="4050"/>
              </a:lnSpc>
            </a:pPr>
            <a:endParaRPr lang="pt-BR" sz="3200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>
              <a:lnSpc>
                <a:spcPts val="4050"/>
              </a:lnSpc>
            </a:pPr>
            <a:r>
              <a:rPr lang="pt-BR" sz="3200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Orientadores: nomes dos professores</a:t>
            </a:r>
          </a:p>
          <a:p>
            <a:pPr algn="l">
              <a:lnSpc>
                <a:spcPts val="4050"/>
              </a:lnSpc>
            </a:pPr>
            <a:r>
              <a:rPr lang="pt-BR" sz="3200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Unidade Curricular:</a:t>
            </a:r>
          </a:p>
          <a:p>
            <a:pPr algn="l">
              <a:lnSpc>
                <a:spcPts val="4050"/>
              </a:lnSpc>
            </a:pPr>
            <a:r>
              <a:rPr lang="pt-BR" sz="3200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Curso(s):</a:t>
            </a:r>
          </a:p>
        </p:txBody>
      </p:sp>
      <p:sp>
        <p:nvSpPr>
          <p:cNvPr id="3" name="TextBox 43">
            <a:extLst>
              <a:ext uri="{FF2B5EF4-FFF2-40B4-BE49-F238E27FC236}">
                <a16:creationId xmlns:a16="http://schemas.microsoft.com/office/drawing/2014/main" id="{9173D661-56F1-1BF1-3EBA-4996F592BDB2}"/>
              </a:ext>
            </a:extLst>
          </p:cNvPr>
          <p:cNvSpPr txBox="1"/>
          <p:nvPr/>
        </p:nvSpPr>
        <p:spPr>
          <a:xfrm>
            <a:off x="268392" y="139461"/>
            <a:ext cx="24591857" cy="35640000"/>
          </a:xfrm>
          <a:prstGeom prst="rect">
            <a:avLst/>
          </a:prstGeom>
          <a:ln w="127000">
            <a:solidFill>
              <a:srgbClr val="F29100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599"/>
              </a:lnSpc>
            </a:pPr>
            <a:endParaRPr lang="pt-BR" sz="3200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TextBox 30">
            <a:extLst>
              <a:ext uri="{FF2B5EF4-FFF2-40B4-BE49-F238E27FC236}">
                <a16:creationId xmlns:a16="http://schemas.microsoft.com/office/drawing/2014/main" id="{5F4B2280-630B-F7A2-B187-BE104317FD77}"/>
              </a:ext>
            </a:extLst>
          </p:cNvPr>
          <p:cNvSpPr txBox="1"/>
          <p:nvPr/>
        </p:nvSpPr>
        <p:spPr>
          <a:xfrm>
            <a:off x="1864044" y="733524"/>
            <a:ext cx="2390452" cy="1107996"/>
          </a:xfrm>
          <a:prstGeom prst="rect">
            <a:avLst/>
          </a:prstGeom>
          <a:ln w="3175">
            <a:noFill/>
            <a:prstDash val="sysDash"/>
          </a:ln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BR" sz="4000" b="1" dirty="0">
                <a:solidFill>
                  <a:srgbClr val="F291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Black"/>
                <a:ea typeface="Arial Bold"/>
                <a:cs typeface="Arial"/>
                <a:sym typeface="Arial Bold"/>
              </a:rPr>
              <a:t>8ª edição</a:t>
            </a:r>
          </a:p>
          <a:p>
            <a:pPr algn="just"/>
            <a:r>
              <a:rPr lang="pt-BR" sz="3200" dirty="0">
                <a:solidFill>
                  <a:srgbClr val="F29100"/>
                </a:solidFill>
                <a:latin typeface="Aptos Black"/>
                <a:ea typeface="Arial"/>
                <a:cs typeface="Arial"/>
                <a:sym typeface="Arial Bold"/>
              </a:rPr>
              <a:t>      </a:t>
            </a:r>
            <a:r>
              <a:rPr lang="pt-BR" sz="3200" dirty="0">
                <a:solidFill>
                  <a:srgbClr val="F29100"/>
                </a:solidFill>
                <a:latin typeface="Agency FB"/>
                <a:ea typeface="Arial"/>
                <a:cs typeface="Arial"/>
                <a:sym typeface="Arial Bold"/>
              </a:rPr>
              <a:t>2025.2</a:t>
            </a:r>
            <a:endParaRPr lang="pt-BR" sz="3200" dirty="0">
              <a:solidFill>
                <a:srgbClr val="F29100"/>
              </a:solidFill>
              <a:latin typeface="Agency FB" panose="020B0503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TextBox 39">
            <a:extLst>
              <a:ext uri="{FF2B5EF4-FFF2-40B4-BE49-F238E27FC236}">
                <a16:creationId xmlns:a16="http://schemas.microsoft.com/office/drawing/2014/main" id="{F928813A-78A7-6074-6F1D-9D1EEBDD0241}"/>
              </a:ext>
            </a:extLst>
          </p:cNvPr>
          <p:cNvSpPr txBox="1"/>
          <p:nvPr/>
        </p:nvSpPr>
        <p:spPr>
          <a:xfrm>
            <a:off x="6648450" y="25734912"/>
            <a:ext cx="4305757" cy="8617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/>
            <a:r>
              <a:rPr lang="pt-BR" sz="2800" spc="28" noProof="0" dirty="0">
                <a:solidFill>
                  <a:srgbClr val="000000"/>
                </a:solidFill>
                <a:latin typeface="Arial" panose="020B0604020202020204" pitchFamily="34" charset="0"/>
                <a:ea typeface="TT Rounds Condensed Bold"/>
                <a:cs typeface="Arial" panose="020B0604020202020204" pitchFamily="34" charset="0"/>
                <a:sym typeface="TT Rounds Condensed Bold"/>
              </a:rPr>
              <a:t>Legenda da imagem</a:t>
            </a:r>
          </a:p>
          <a:p>
            <a:pPr algn="just"/>
            <a:r>
              <a:rPr lang="pt-BR" sz="2800" spc="28" dirty="0">
                <a:solidFill>
                  <a:srgbClr val="000000"/>
                </a:solidFill>
                <a:latin typeface="Arial" panose="020B0604020202020204" pitchFamily="34" charset="0"/>
                <a:ea typeface="TT Rounds Condensed Bold"/>
                <a:cs typeface="Arial" panose="020B0604020202020204" pitchFamily="34" charset="0"/>
                <a:sym typeface="TT Rounds Condensed Bold"/>
              </a:rPr>
              <a:t>Fonte:</a:t>
            </a:r>
            <a:endParaRPr lang="pt-BR" sz="2800" spc="28" noProof="0" dirty="0">
              <a:solidFill>
                <a:srgbClr val="000000"/>
              </a:solidFill>
              <a:latin typeface="Arial" panose="020B0604020202020204" pitchFamily="34" charset="0"/>
              <a:ea typeface="TT Rounds Condensed Bold"/>
              <a:cs typeface="Arial" panose="020B0604020202020204" pitchFamily="34" charset="0"/>
              <a:sym typeface="TT Rounds Condensed Bold"/>
            </a:endParaRPr>
          </a:p>
        </p:txBody>
      </p:sp>
      <p:sp>
        <p:nvSpPr>
          <p:cNvPr id="12" name="TextBox 39">
            <a:extLst>
              <a:ext uri="{FF2B5EF4-FFF2-40B4-BE49-F238E27FC236}">
                <a16:creationId xmlns:a16="http://schemas.microsoft.com/office/drawing/2014/main" id="{7AEBD180-E44B-69EB-1F6C-D6848E51C19C}"/>
              </a:ext>
            </a:extLst>
          </p:cNvPr>
          <p:cNvSpPr txBox="1"/>
          <p:nvPr/>
        </p:nvSpPr>
        <p:spPr>
          <a:xfrm>
            <a:off x="1570415" y="21665362"/>
            <a:ext cx="4305757" cy="8617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/>
            <a:r>
              <a:rPr lang="pt-BR" sz="2800" spc="28" noProof="0" dirty="0">
                <a:solidFill>
                  <a:srgbClr val="000000"/>
                </a:solidFill>
                <a:latin typeface="Arial" panose="020B0604020202020204" pitchFamily="34" charset="0"/>
                <a:ea typeface="TT Rounds Condensed Bold"/>
                <a:cs typeface="Arial" panose="020B0604020202020204" pitchFamily="34" charset="0"/>
                <a:sym typeface="TT Rounds Condensed Bold"/>
              </a:rPr>
              <a:t>Legenda da imagem</a:t>
            </a:r>
          </a:p>
          <a:p>
            <a:pPr algn="just"/>
            <a:r>
              <a:rPr lang="pt-BR" sz="2800" spc="28" dirty="0">
                <a:solidFill>
                  <a:srgbClr val="000000"/>
                </a:solidFill>
                <a:latin typeface="Arial" panose="020B0604020202020204" pitchFamily="34" charset="0"/>
                <a:ea typeface="TT Rounds Condensed Bold"/>
                <a:cs typeface="Arial" panose="020B0604020202020204" pitchFamily="34" charset="0"/>
                <a:sym typeface="TT Rounds Condensed Bold"/>
              </a:rPr>
              <a:t>Fonte:</a:t>
            </a:r>
            <a:endParaRPr lang="pt-BR" sz="2800" spc="28" noProof="0" dirty="0">
              <a:solidFill>
                <a:srgbClr val="000000"/>
              </a:solidFill>
              <a:latin typeface="Arial" panose="020B0604020202020204" pitchFamily="34" charset="0"/>
              <a:ea typeface="TT Rounds Condensed Bold"/>
              <a:cs typeface="Arial" panose="020B0604020202020204" pitchFamily="34" charset="0"/>
              <a:sym typeface="TT Rounds Condensed Bold"/>
            </a:endParaRPr>
          </a:p>
        </p:txBody>
      </p:sp>
      <p:sp>
        <p:nvSpPr>
          <p:cNvPr id="13" name="TextBox 39">
            <a:extLst>
              <a:ext uri="{FF2B5EF4-FFF2-40B4-BE49-F238E27FC236}">
                <a16:creationId xmlns:a16="http://schemas.microsoft.com/office/drawing/2014/main" id="{CC30C6EC-AD72-A652-2C2E-B6828C5C0701}"/>
              </a:ext>
            </a:extLst>
          </p:cNvPr>
          <p:cNvSpPr txBox="1"/>
          <p:nvPr/>
        </p:nvSpPr>
        <p:spPr>
          <a:xfrm>
            <a:off x="13115429" y="18888180"/>
            <a:ext cx="4305757" cy="8617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/>
            <a:r>
              <a:rPr lang="pt-BR" sz="2800" spc="28" noProof="0" dirty="0">
                <a:solidFill>
                  <a:srgbClr val="000000"/>
                </a:solidFill>
                <a:latin typeface="Arial" panose="020B0604020202020204" pitchFamily="34" charset="0"/>
                <a:ea typeface="TT Rounds Condensed Bold"/>
                <a:cs typeface="Arial" panose="020B0604020202020204" pitchFamily="34" charset="0"/>
                <a:sym typeface="TT Rounds Condensed Bold"/>
              </a:rPr>
              <a:t>Legenda da imagem</a:t>
            </a:r>
          </a:p>
          <a:p>
            <a:pPr algn="just"/>
            <a:r>
              <a:rPr lang="pt-BR" sz="2800" spc="28" dirty="0">
                <a:solidFill>
                  <a:srgbClr val="000000"/>
                </a:solidFill>
                <a:latin typeface="Arial" panose="020B0604020202020204" pitchFamily="34" charset="0"/>
                <a:ea typeface="TT Rounds Condensed Bold"/>
                <a:cs typeface="Arial" panose="020B0604020202020204" pitchFamily="34" charset="0"/>
                <a:sym typeface="TT Rounds Condensed Bold"/>
              </a:rPr>
              <a:t>Fonte:</a:t>
            </a:r>
            <a:endParaRPr lang="pt-BR" sz="2800" spc="28" noProof="0" dirty="0">
              <a:solidFill>
                <a:srgbClr val="000000"/>
              </a:solidFill>
              <a:latin typeface="Arial" panose="020B0604020202020204" pitchFamily="34" charset="0"/>
              <a:ea typeface="TT Rounds Condensed Bold"/>
              <a:cs typeface="Arial" panose="020B0604020202020204" pitchFamily="34" charset="0"/>
              <a:sym typeface="TT Rounds Condensed Bold"/>
            </a:endParaRPr>
          </a:p>
        </p:txBody>
      </p:sp>
      <p:sp>
        <p:nvSpPr>
          <p:cNvPr id="16" name="TextBox 39">
            <a:extLst>
              <a:ext uri="{FF2B5EF4-FFF2-40B4-BE49-F238E27FC236}">
                <a16:creationId xmlns:a16="http://schemas.microsoft.com/office/drawing/2014/main" id="{B81760FE-1D5E-F9E4-64C0-C7F1CCAEEB9C}"/>
              </a:ext>
            </a:extLst>
          </p:cNvPr>
          <p:cNvSpPr txBox="1"/>
          <p:nvPr/>
        </p:nvSpPr>
        <p:spPr>
          <a:xfrm>
            <a:off x="19691004" y="19020903"/>
            <a:ext cx="4305757" cy="8617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/>
            <a:r>
              <a:rPr lang="pt-BR" sz="2800" spc="28" noProof="0" dirty="0">
                <a:solidFill>
                  <a:srgbClr val="000000"/>
                </a:solidFill>
                <a:latin typeface="Arial" panose="020B0604020202020204" pitchFamily="34" charset="0"/>
                <a:ea typeface="TT Rounds Condensed Bold"/>
                <a:cs typeface="Arial" panose="020B0604020202020204" pitchFamily="34" charset="0"/>
                <a:sym typeface="TT Rounds Condensed Bold"/>
              </a:rPr>
              <a:t>Legenda da imagem</a:t>
            </a:r>
          </a:p>
          <a:p>
            <a:pPr algn="just"/>
            <a:r>
              <a:rPr lang="pt-BR" sz="2800" spc="28" dirty="0">
                <a:solidFill>
                  <a:srgbClr val="000000"/>
                </a:solidFill>
                <a:latin typeface="Arial" panose="020B0604020202020204" pitchFamily="34" charset="0"/>
                <a:ea typeface="TT Rounds Condensed Bold"/>
                <a:cs typeface="Arial" panose="020B0604020202020204" pitchFamily="34" charset="0"/>
                <a:sym typeface="TT Rounds Condensed Bold"/>
              </a:rPr>
              <a:t>Fonte:</a:t>
            </a:r>
            <a:endParaRPr lang="pt-BR" sz="2800" spc="28" noProof="0" dirty="0">
              <a:solidFill>
                <a:srgbClr val="000000"/>
              </a:solidFill>
              <a:latin typeface="Arial" panose="020B0604020202020204" pitchFamily="34" charset="0"/>
              <a:ea typeface="TT Rounds Condensed Bold"/>
              <a:cs typeface="Arial" panose="020B0604020202020204" pitchFamily="34" charset="0"/>
              <a:sym typeface="TT Rounds Condensed Bold"/>
            </a:endParaRPr>
          </a:p>
        </p:txBody>
      </p:sp>
      <p:sp>
        <p:nvSpPr>
          <p:cNvPr id="4" name="Freeform 7" descr="C:\Users\David\Desktop\UFPB\ccnec ufpb\papers.co-vc96-triangle-of-blue-patterns-15-wallpaper.jpg">
            <a:extLst>
              <a:ext uri="{FF2B5EF4-FFF2-40B4-BE49-F238E27FC236}">
                <a16:creationId xmlns:a16="http://schemas.microsoft.com/office/drawing/2014/main" id="{9F0FC257-3DE3-E906-0BE8-A6C4FF9CE757}"/>
              </a:ext>
            </a:extLst>
          </p:cNvPr>
          <p:cNvSpPr/>
          <p:nvPr/>
        </p:nvSpPr>
        <p:spPr>
          <a:xfrm>
            <a:off x="19783644" y="4055849"/>
            <a:ext cx="4524375" cy="4019550"/>
          </a:xfrm>
          <a:custGeom>
            <a:avLst/>
            <a:gdLst/>
            <a:ahLst/>
            <a:cxnLst/>
            <a:rect l="l" t="t" r="r" b="b"/>
            <a:pathLst>
              <a:path w="4524375" h="4019550">
                <a:moveTo>
                  <a:pt x="0" y="0"/>
                </a:moveTo>
                <a:lnTo>
                  <a:pt x="4524375" y="0"/>
                </a:lnTo>
                <a:lnTo>
                  <a:pt x="4524375" y="4019550"/>
                </a:lnTo>
                <a:lnTo>
                  <a:pt x="0" y="4019550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txBody>
          <a:bodyPr/>
          <a:lstStyle/>
          <a:p>
            <a:endParaRPr lang="pt-BR"/>
          </a:p>
        </p:txBody>
      </p:sp>
      <p:sp>
        <p:nvSpPr>
          <p:cNvPr id="9" name="TextBox 39">
            <a:extLst>
              <a:ext uri="{FF2B5EF4-FFF2-40B4-BE49-F238E27FC236}">
                <a16:creationId xmlns:a16="http://schemas.microsoft.com/office/drawing/2014/main" id="{DC425EF1-8AA3-215E-EF3C-08411D3F9869}"/>
              </a:ext>
            </a:extLst>
          </p:cNvPr>
          <p:cNvSpPr txBox="1"/>
          <p:nvPr/>
        </p:nvSpPr>
        <p:spPr>
          <a:xfrm>
            <a:off x="19783644" y="4502263"/>
            <a:ext cx="4431735" cy="246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3200" spc="28" noProof="0" dirty="0">
                <a:solidFill>
                  <a:srgbClr val="000000"/>
                </a:solidFill>
                <a:latin typeface="Arial" panose="020B0604020202020204" pitchFamily="34" charset="0"/>
                <a:ea typeface="TT Rounds Condensed Bold"/>
                <a:cs typeface="Arial" panose="020B0604020202020204" pitchFamily="34" charset="0"/>
                <a:sym typeface="TT Rounds Condensed Bold"/>
              </a:rPr>
              <a:t>FAZER UM QRCODE COM ACESSO AO MATERIAL PARA OS VISITANTES DO ESTANDE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261</Words>
  <Application>Microsoft Office PowerPoint</Application>
  <PresentationFormat>Personalizar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TT Rounds Condensed Bold</vt:lpstr>
      <vt:lpstr>Agency FB</vt:lpstr>
      <vt:lpstr>Aptos Black</vt:lpstr>
      <vt:lpstr>Calibri</vt:lpstr>
      <vt:lpstr>Arial</vt:lpstr>
      <vt:lpstr>Arial Bold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00 Banner VIVA FPB 24.2 avaliação A3.pptx.pdf</dc:title>
  <dc:creator>User</dc:creator>
  <cp:lastModifiedBy>FLAVIO NERY DA NOBREGA JUNIOR</cp:lastModifiedBy>
  <cp:revision>12</cp:revision>
  <dcterms:created xsi:type="dcterms:W3CDTF">2006-08-16T00:00:00Z</dcterms:created>
  <dcterms:modified xsi:type="dcterms:W3CDTF">2025-11-10T21:15:52Z</dcterms:modified>
  <dc:identifier>DAGXs9CJ9Lk</dc:identifier>
</cp:coreProperties>
</file>